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23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3AABF3-2408-4998-8211-144AF5356605}" type="datetimeFigureOut">
              <a:rPr lang="en-AU" smtClean="0"/>
              <a:t>17/02/2015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407191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3AABF3-2408-4998-8211-144AF5356605}" type="datetimeFigureOut">
              <a:rPr lang="en-AU" smtClean="0"/>
              <a:t>17/02/2015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1707712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3AABF3-2408-4998-8211-144AF5356605}" type="datetimeFigureOut">
              <a:rPr lang="en-AU" smtClean="0"/>
              <a:t>17/02/2015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3779726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3AABF3-2408-4998-8211-144AF5356605}" type="datetimeFigureOut">
              <a:rPr lang="en-AU" smtClean="0"/>
              <a:t>17/02/2015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420412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3AABF3-2408-4998-8211-144AF5356605}" type="datetimeFigureOut">
              <a:rPr lang="en-AU" smtClean="0"/>
              <a:t>17/02/2015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524141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3AABF3-2408-4998-8211-144AF5356605}" type="datetimeFigureOut">
              <a:rPr lang="en-AU" smtClean="0"/>
              <a:t>17/02/2015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653106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3AABF3-2408-4998-8211-144AF5356605}" type="datetimeFigureOut">
              <a:rPr lang="en-AU" smtClean="0"/>
              <a:t>17/02/2015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2627817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3AABF3-2408-4998-8211-144AF5356605}" type="datetimeFigureOut">
              <a:rPr lang="en-AU" smtClean="0"/>
              <a:t>17/02/2015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272358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AABF3-2408-4998-8211-144AF5356605}" type="datetimeFigureOut">
              <a:rPr lang="en-AU" smtClean="0"/>
              <a:t>17/02/2015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210812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AABF3-2408-4998-8211-144AF5356605}" type="datetimeFigureOut">
              <a:rPr lang="en-AU" smtClean="0"/>
              <a:t>17/02/2015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3592878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AABF3-2408-4998-8211-144AF5356605}" type="datetimeFigureOut">
              <a:rPr lang="en-AU" smtClean="0"/>
              <a:t>17/02/2015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AEA0867-8FA8-4EA7-B45D-5FB024A98F60}" type="slidenum">
              <a:rPr lang="en-AU" smtClean="0"/>
              <a:t>‹#›</a:t>
            </a:fld>
            <a:endParaRPr lang="en-AU"/>
          </a:p>
        </p:txBody>
      </p:sp>
    </p:spTree>
    <p:extLst>
      <p:ext uri="{BB962C8B-B14F-4D97-AF65-F5344CB8AC3E}">
        <p14:creationId xmlns:p14="http://schemas.microsoft.com/office/powerpoint/2010/main" val="3822437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A3AABF3-2408-4998-8211-144AF5356605}" type="datetimeFigureOut">
              <a:rPr lang="en-AU" smtClean="0"/>
              <a:t>17/02/2015</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AEA0867-8FA8-4EA7-B45D-5FB024A98F60}" type="slidenum">
              <a:rPr lang="en-AU" smtClean="0"/>
              <a:t>‹#›</a:t>
            </a:fld>
            <a:endParaRPr lang="en-AU"/>
          </a:p>
        </p:txBody>
      </p:sp>
    </p:spTree>
    <p:extLst>
      <p:ext uri="{BB962C8B-B14F-4D97-AF65-F5344CB8AC3E}">
        <p14:creationId xmlns:p14="http://schemas.microsoft.com/office/powerpoint/2010/main" val="1586216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60648"/>
            <a:ext cx="1999586" cy="30777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AU" sz="1400" dirty="0" smtClean="0"/>
              <a:t>Revolutions Unit 3 AOS 1</a:t>
            </a:r>
            <a:endParaRPr lang="en-AU" sz="1400" dirty="0"/>
          </a:p>
        </p:txBody>
      </p:sp>
      <p:sp>
        <p:nvSpPr>
          <p:cNvPr id="5" name="Title 1"/>
          <p:cNvSpPr txBox="1">
            <a:spLocks/>
          </p:cNvSpPr>
          <p:nvPr/>
        </p:nvSpPr>
        <p:spPr>
          <a:xfrm>
            <a:off x="-685800" y="90755"/>
            <a:ext cx="8229600" cy="79811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AU" sz="2400" b="1" dirty="0" smtClean="0">
                <a:solidFill>
                  <a:schemeClr val="tx2"/>
                </a:solidFill>
              </a:rPr>
              <a:t>VCE Revolutions</a:t>
            </a:r>
            <a:endParaRPr lang="en-AU" sz="2400" b="1" dirty="0">
              <a:solidFill>
                <a:schemeClr val="tx2"/>
              </a:solidFill>
            </a:endParaRPr>
          </a:p>
        </p:txBody>
      </p:sp>
      <p:sp>
        <p:nvSpPr>
          <p:cNvPr id="7" name="Title 1"/>
          <p:cNvSpPr txBox="1">
            <a:spLocks/>
          </p:cNvSpPr>
          <p:nvPr/>
        </p:nvSpPr>
        <p:spPr>
          <a:xfrm>
            <a:off x="2372308" y="702255"/>
            <a:ext cx="2113384" cy="49206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AU" sz="1600" dirty="0" smtClean="0">
                <a:solidFill>
                  <a:schemeClr val="tx2"/>
                </a:solidFill>
              </a:rPr>
              <a:t>Homework Task </a:t>
            </a:r>
            <a:r>
              <a:rPr lang="en-AU" sz="1600" dirty="0" smtClean="0">
                <a:solidFill>
                  <a:schemeClr val="tx2"/>
                </a:solidFill>
              </a:rPr>
              <a:t>2 </a:t>
            </a:r>
            <a:endParaRPr lang="en-AU" sz="1600" dirty="0">
              <a:solidFill>
                <a:schemeClr val="tx2"/>
              </a:solidFill>
            </a:endParaRPr>
          </a:p>
        </p:txBody>
      </p:sp>
      <p:sp>
        <p:nvSpPr>
          <p:cNvPr id="8" name="Rectangle 7"/>
          <p:cNvSpPr/>
          <p:nvPr/>
        </p:nvSpPr>
        <p:spPr>
          <a:xfrm>
            <a:off x="597159" y="1146581"/>
            <a:ext cx="5673012" cy="4265173"/>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sz="1400" b="1" dirty="0" smtClean="0">
                <a:solidFill>
                  <a:schemeClr val="tx1"/>
                </a:solidFill>
              </a:rPr>
              <a:t>What the Examiners said about these questions:</a:t>
            </a:r>
          </a:p>
          <a:p>
            <a:endParaRPr lang="en-AU" sz="1400" b="1" dirty="0">
              <a:solidFill>
                <a:schemeClr val="tx1"/>
              </a:solidFill>
            </a:endParaRPr>
          </a:p>
          <a:p>
            <a:pPr marL="285750" indent="-285750">
              <a:buFont typeface="Arial" panose="020B0604020202020204" pitchFamily="34" charset="0"/>
              <a:buChar char="•"/>
            </a:pPr>
            <a:r>
              <a:rPr lang="en-AU" sz="1400" b="1" dirty="0" smtClean="0">
                <a:solidFill>
                  <a:schemeClr val="tx1"/>
                </a:solidFill>
              </a:rPr>
              <a:t>Signposting: </a:t>
            </a:r>
            <a:r>
              <a:rPr lang="en-AU" sz="1400" i="1" dirty="0">
                <a:solidFill>
                  <a:schemeClr val="tx1"/>
                </a:solidFill>
              </a:rPr>
              <a:t>Some students skilfully signposted their response by using ‘firstly’, ‘secondly’, ‘thirdly’, etc. to note their points, or language such as ‘furthermore’ to link points. </a:t>
            </a:r>
            <a:endParaRPr lang="en-AU" sz="1400" i="1" dirty="0" smtClean="0">
              <a:solidFill>
                <a:schemeClr val="tx1"/>
              </a:solidFill>
            </a:endParaRPr>
          </a:p>
          <a:p>
            <a:pPr marL="285750" indent="-285750">
              <a:buFont typeface="Arial" panose="020B0604020202020204" pitchFamily="34" charset="0"/>
              <a:buChar char="•"/>
            </a:pPr>
            <a:endParaRPr lang="en-AU" sz="1400" i="1" dirty="0" smtClean="0">
              <a:solidFill>
                <a:schemeClr val="tx1"/>
              </a:solidFill>
            </a:endParaRPr>
          </a:p>
          <a:p>
            <a:pPr marL="285750" indent="-285750">
              <a:buFont typeface="Arial" panose="020B0604020202020204" pitchFamily="34" charset="0"/>
              <a:buChar char="•"/>
            </a:pPr>
            <a:r>
              <a:rPr lang="en-AU" sz="1400" b="1" dirty="0" smtClean="0">
                <a:solidFill>
                  <a:schemeClr val="tx1"/>
                </a:solidFill>
              </a:rPr>
              <a:t>Make an argument and make judgements – don’t just explain: </a:t>
            </a:r>
            <a:r>
              <a:rPr lang="en-AU" sz="1400" i="1" dirty="0">
                <a:solidFill>
                  <a:schemeClr val="tx1"/>
                </a:solidFill>
              </a:rPr>
              <a:t>The best students developed an argument, which was required by the wording of the question, and delivered their points chronologically. Teachers should explain to students that ‘Explain the importance’ and ‘How did…contribute to’ mean that judgements are required, and the question will not be successfully addressed by simply listing events and describing them. </a:t>
            </a:r>
            <a:endParaRPr lang="en-AU" sz="1400" i="1" dirty="0" smtClean="0">
              <a:solidFill>
                <a:schemeClr val="tx1"/>
              </a:solidFill>
            </a:endParaRPr>
          </a:p>
          <a:p>
            <a:pPr marL="285750" indent="-285750">
              <a:buFont typeface="Arial" panose="020B0604020202020204" pitchFamily="34" charset="0"/>
              <a:buChar char="•"/>
            </a:pPr>
            <a:endParaRPr lang="en-AU" sz="1400" i="1" dirty="0" smtClean="0">
              <a:solidFill>
                <a:schemeClr val="tx1"/>
              </a:solidFill>
            </a:endParaRPr>
          </a:p>
          <a:p>
            <a:pPr marL="285750" indent="-285750">
              <a:buFont typeface="Arial" panose="020B0604020202020204" pitchFamily="34" charset="0"/>
              <a:buChar char="•"/>
            </a:pPr>
            <a:r>
              <a:rPr lang="en-AU" sz="1400" b="1" dirty="0" smtClean="0">
                <a:solidFill>
                  <a:schemeClr val="tx1"/>
                </a:solidFill>
              </a:rPr>
              <a:t>Don’t waste time: </a:t>
            </a:r>
            <a:r>
              <a:rPr lang="en-AU" sz="1400" i="1" dirty="0">
                <a:solidFill>
                  <a:schemeClr val="tx1"/>
                </a:solidFill>
              </a:rPr>
              <a:t>Less successful students often gave only one or two points and expanded on these. They also wasted time ‘introducing’ their answer through needless repetition of the question and adopted a narrative style of writing. Weaker still were answers which gave a description of the event. </a:t>
            </a:r>
            <a:endParaRPr lang="en-AU" sz="1400" b="1" i="1" dirty="0" smtClean="0">
              <a:solidFill>
                <a:schemeClr val="tx1"/>
              </a:solidFill>
            </a:endParaRPr>
          </a:p>
          <a:p>
            <a:pPr marL="285750" indent="-285750">
              <a:buFont typeface="Arial" panose="020B0604020202020204" pitchFamily="34" charset="0"/>
              <a:buChar char="•"/>
            </a:pPr>
            <a:endParaRPr lang="en-AU" sz="1400" dirty="0" smtClean="0">
              <a:solidFill>
                <a:schemeClr val="tx1"/>
              </a:solidFill>
            </a:endParaRPr>
          </a:p>
          <a:p>
            <a:endParaRPr lang="en-AU" sz="1400" dirty="0" smtClean="0">
              <a:solidFill>
                <a:schemeClr val="tx1"/>
              </a:solidFill>
            </a:endParaRPr>
          </a:p>
          <a:p>
            <a:endParaRPr lang="en-AU" sz="1400" dirty="0" smtClean="0">
              <a:solidFill>
                <a:schemeClr val="tx1"/>
              </a:solidFill>
            </a:endParaRPr>
          </a:p>
        </p:txBody>
      </p:sp>
      <p:sp>
        <p:nvSpPr>
          <p:cNvPr id="9" name="Rectangle 8"/>
          <p:cNvSpPr/>
          <p:nvPr/>
        </p:nvSpPr>
        <p:spPr>
          <a:xfrm>
            <a:off x="0" y="5669469"/>
            <a:ext cx="6858000" cy="4910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sz="1400" b="1" dirty="0" smtClean="0">
                <a:solidFill>
                  <a:schemeClr val="tx1"/>
                </a:solidFill>
              </a:rPr>
              <a:t>Questions:</a:t>
            </a:r>
            <a:endParaRPr lang="en-AU" sz="1400" b="1" dirty="0">
              <a:solidFill>
                <a:schemeClr val="tx1"/>
              </a:solidFill>
            </a:endParaRPr>
          </a:p>
          <a:p>
            <a:pPr marL="342900" indent="-342900">
              <a:buAutoNum type="arabicParenR"/>
            </a:pPr>
            <a:r>
              <a:rPr lang="en-AU" sz="1400" dirty="0" smtClean="0">
                <a:solidFill>
                  <a:schemeClr val="tx1"/>
                </a:solidFill>
              </a:rPr>
              <a:t>Using 3-4 points, explain how Necker’s </a:t>
            </a:r>
            <a:r>
              <a:rPr lang="en-AU" sz="1400" i="1" dirty="0" err="1" smtClean="0">
                <a:solidFill>
                  <a:schemeClr val="tx1"/>
                </a:solidFill>
              </a:rPr>
              <a:t>Compte</a:t>
            </a:r>
            <a:r>
              <a:rPr lang="en-AU" sz="1400" i="1" dirty="0" smtClean="0">
                <a:solidFill>
                  <a:schemeClr val="tx1"/>
                </a:solidFill>
              </a:rPr>
              <a:t> </a:t>
            </a:r>
            <a:r>
              <a:rPr lang="en-AU" sz="1400" i="1" dirty="0" err="1" smtClean="0">
                <a:solidFill>
                  <a:schemeClr val="tx1"/>
                </a:solidFill>
              </a:rPr>
              <a:t>rendu</a:t>
            </a:r>
            <a:r>
              <a:rPr lang="en-AU" sz="1400" i="1" dirty="0" smtClean="0">
                <a:solidFill>
                  <a:schemeClr val="tx1"/>
                </a:solidFill>
              </a:rPr>
              <a:t> </a:t>
            </a:r>
            <a:r>
              <a:rPr lang="en-AU" sz="1400" dirty="0" smtClean="0">
                <a:solidFill>
                  <a:schemeClr val="tx1"/>
                </a:solidFill>
              </a:rPr>
              <a:t>in 1781 contributed to a revolutionary situation by May 1789 provide evidence to support your </a:t>
            </a:r>
            <a:r>
              <a:rPr lang="en-AU" sz="1400" dirty="0" smtClean="0">
                <a:solidFill>
                  <a:schemeClr val="tx1"/>
                </a:solidFill>
              </a:rPr>
              <a:t>answer</a:t>
            </a:r>
          </a:p>
          <a:p>
            <a:endParaRPr lang="en-AU" sz="1200" i="1" dirty="0" smtClean="0">
              <a:solidFill>
                <a:schemeClr val="tx1"/>
              </a:solidFill>
            </a:endParaRPr>
          </a:p>
          <a:p>
            <a:r>
              <a:rPr lang="en-AU" sz="1400" i="1" dirty="0">
                <a:solidFill>
                  <a:schemeClr val="tx1"/>
                </a:solidFill>
              </a:rPr>
              <a:t>Necker’s </a:t>
            </a:r>
            <a:r>
              <a:rPr lang="en-AU" sz="1400" i="1" dirty="0" err="1">
                <a:solidFill>
                  <a:schemeClr val="tx1"/>
                </a:solidFill>
              </a:rPr>
              <a:t>Compte</a:t>
            </a:r>
            <a:r>
              <a:rPr lang="en-AU" sz="1400" i="1" dirty="0">
                <a:solidFill>
                  <a:schemeClr val="tx1"/>
                </a:solidFill>
              </a:rPr>
              <a:t> </a:t>
            </a:r>
            <a:r>
              <a:rPr lang="en-AU" sz="1400" i="1" dirty="0" err="1">
                <a:solidFill>
                  <a:schemeClr val="tx1"/>
                </a:solidFill>
              </a:rPr>
              <a:t>Rendu</a:t>
            </a:r>
            <a:r>
              <a:rPr lang="en-AU" sz="1400" i="1" dirty="0">
                <a:solidFill>
                  <a:schemeClr val="tx1"/>
                </a:solidFill>
              </a:rPr>
              <a:t> of 1781 painted the state of France’s economy in an extremely optimistic light. The nation was not, as the report suggested in possession of a 50 million livre surplus, rather, it was millions of livres in debt and would be bankrupt by 1786. The </a:t>
            </a:r>
            <a:r>
              <a:rPr lang="en-AU" sz="1400" i="1" dirty="0" err="1">
                <a:solidFill>
                  <a:schemeClr val="tx1"/>
                </a:solidFill>
              </a:rPr>
              <a:t>Compte</a:t>
            </a:r>
            <a:r>
              <a:rPr lang="en-AU" sz="1400" i="1" dirty="0">
                <a:solidFill>
                  <a:schemeClr val="tx1"/>
                </a:solidFill>
              </a:rPr>
              <a:t> </a:t>
            </a:r>
            <a:r>
              <a:rPr lang="en-AU" sz="1400" i="1" dirty="0" err="1">
                <a:solidFill>
                  <a:schemeClr val="tx1"/>
                </a:solidFill>
              </a:rPr>
              <a:t>Rendu</a:t>
            </a:r>
            <a:r>
              <a:rPr lang="en-AU" sz="1400" i="1" dirty="0">
                <a:solidFill>
                  <a:schemeClr val="tx1"/>
                </a:solidFill>
              </a:rPr>
              <a:t> highlighted the willingness of the king’s ministers to tell him what he wanted to hear, and thus the inefficiency of absolutism. When, in 1789, the dire state France’s finance was in began to be revealed, it seemed sudden and made the king appear ‘out of touch’ with the reality the people of his country faced, thus increasing resentment towards him as a ruler. The workers and peasants who were faced with great economic problems after the disastrous harvest of 1788, and the resentment they felt was exacerbated by the financial crisis and the king’s inability to handle it by imposing reforms on the Notables and </a:t>
            </a:r>
            <a:r>
              <a:rPr lang="en-AU" sz="1400" i="1" dirty="0" err="1">
                <a:solidFill>
                  <a:schemeClr val="tx1"/>
                </a:solidFill>
              </a:rPr>
              <a:t>parlement</a:t>
            </a:r>
            <a:r>
              <a:rPr lang="en-AU" sz="1400" i="1" dirty="0">
                <a:solidFill>
                  <a:schemeClr val="tx1"/>
                </a:solidFill>
              </a:rPr>
              <a:t>. With the need for reform evident to the rising bourgeoisie, coupled with the economic crisis, Necker’s </a:t>
            </a:r>
            <a:r>
              <a:rPr lang="en-AU" sz="1400" i="1" dirty="0" err="1">
                <a:solidFill>
                  <a:schemeClr val="tx1"/>
                </a:solidFill>
              </a:rPr>
              <a:t>Compte</a:t>
            </a:r>
            <a:r>
              <a:rPr lang="en-AU" sz="1400" i="1" dirty="0">
                <a:solidFill>
                  <a:schemeClr val="tx1"/>
                </a:solidFill>
              </a:rPr>
              <a:t> </a:t>
            </a:r>
            <a:r>
              <a:rPr lang="en-AU" sz="1400" i="1" dirty="0" err="1">
                <a:solidFill>
                  <a:schemeClr val="tx1"/>
                </a:solidFill>
              </a:rPr>
              <a:t>Rendu</a:t>
            </a:r>
            <a:r>
              <a:rPr lang="en-AU" sz="1400" i="1" dirty="0">
                <a:solidFill>
                  <a:schemeClr val="tx1"/>
                </a:solidFill>
              </a:rPr>
              <a:t> contributed to the politicisation of the Third Estate, and the evolution of economic problems into political discontent. </a:t>
            </a:r>
            <a:endParaRPr lang="en-AU" sz="1400" dirty="0">
              <a:solidFill>
                <a:schemeClr val="tx1"/>
              </a:solidFill>
            </a:endParaRPr>
          </a:p>
        </p:txBody>
      </p:sp>
      <p:sp>
        <p:nvSpPr>
          <p:cNvPr id="10" name="TextBox 9"/>
          <p:cNvSpPr txBox="1"/>
          <p:nvPr/>
        </p:nvSpPr>
        <p:spPr>
          <a:xfrm>
            <a:off x="4720707" y="146130"/>
            <a:ext cx="1857375" cy="3683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pPr>
              <a:defRPr/>
            </a:pPr>
            <a:r>
              <a:rPr lang="en-AU" dirty="0"/>
              <a:t>Date: </a:t>
            </a:r>
            <a:fld id="{F4396767-8B2D-4B3F-B5EA-B55FA2941C63}" type="datetime1">
              <a:rPr lang="en-AU"/>
              <a:pPr>
                <a:defRPr/>
              </a:pPr>
              <a:t>17/02/2015</a:t>
            </a:fld>
            <a:endParaRPr lang="en-AU" dirty="0"/>
          </a:p>
        </p:txBody>
      </p:sp>
    </p:spTree>
    <p:extLst>
      <p:ext uri="{BB962C8B-B14F-4D97-AF65-F5344CB8AC3E}">
        <p14:creationId xmlns:p14="http://schemas.microsoft.com/office/powerpoint/2010/main" val="356277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60648"/>
            <a:ext cx="1999586" cy="30777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AU" sz="1400" dirty="0" smtClean="0"/>
              <a:t>Revolutions Unit 3 AOS 1</a:t>
            </a:r>
            <a:endParaRPr lang="en-AU" sz="1400" dirty="0"/>
          </a:p>
        </p:txBody>
      </p:sp>
      <p:sp>
        <p:nvSpPr>
          <p:cNvPr id="5" name="Title 1"/>
          <p:cNvSpPr txBox="1">
            <a:spLocks/>
          </p:cNvSpPr>
          <p:nvPr/>
        </p:nvSpPr>
        <p:spPr>
          <a:xfrm>
            <a:off x="-685800" y="90755"/>
            <a:ext cx="8229600" cy="798111"/>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AU" sz="2400" b="1" dirty="0" smtClean="0">
                <a:solidFill>
                  <a:schemeClr val="tx2"/>
                </a:solidFill>
              </a:rPr>
              <a:t>VCE Revolutions</a:t>
            </a:r>
            <a:endParaRPr lang="en-AU" sz="2400" b="1" dirty="0">
              <a:solidFill>
                <a:schemeClr val="tx2"/>
              </a:solidFill>
            </a:endParaRPr>
          </a:p>
        </p:txBody>
      </p:sp>
      <p:sp>
        <p:nvSpPr>
          <p:cNvPr id="7" name="Title 1"/>
          <p:cNvSpPr txBox="1">
            <a:spLocks/>
          </p:cNvSpPr>
          <p:nvPr/>
        </p:nvSpPr>
        <p:spPr>
          <a:xfrm>
            <a:off x="2372308" y="702255"/>
            <a:ext cx="2113384" cy="49206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AU" sz="1600" dirty="0" smtClean="0">
                <a:solidFill>
                  <a:schemeClr val="tx2"/>
                </a:solidFill>
              </a:rPr>
              <a:t>Homework Task 2</a:t>
            </a:r>
            <a:endParaRPr lang="en-AU" sz="1600" dirty="0">
              <a:solidFill>
                <a:schemeClr val="tx2"/>
              </a:solidFill>
            </a:endParaRPr>
          </a:p>
        </p:txBody>
      </p:sp>
      <p:sp>
        <p:nvSpPr>
          <p:cNvPr id="8" name="Rectangle 7"/>
          <p:cNvSpPr/>
          <p:nvPr/>
        </p:nvSpPr>
        <p:spPr>
          <a:xfrm>
            <a:off x="597159" y="1146581"/>
            <a:ext cx="5673012" cy="351872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sz="1400" b="1" dirty="0" smtClean="0">
                <a:solidFill>
                  <a:schemeClr val="tx1"/>
                </a:solidFill>
              </a:rPr>
              <a:t>What the Examiners said about these questions:</a:t>
            </a:r>
          </a:p>
          <a:p>
            <a:endParaRPr lang="en-AU" sz="1400" b="1" dirty="0">
              <a:solidFill>
                <a:schemeClr val="tx1"/>
              </a:solidFill>
            </a:endParaRPr>
          </a:p>
          <a:p>
            <a:pPr marL="285750" indent="-285750">
              <a:buFont typeface="Arial" panose="020B0604020202020204" pitchFamily="34" charset="0"/>
              <a:buChar char="•"/>
            </a:pPr>
            <a:r>
              <a:rPr lang="en-AU" sz="1400" b="1" dirty="0" smtClean="0">
                <a:solidFill>
                  <a:schemeClr val="tx1"/>
                </a:solidFill>
              </a:rPr>
              <a:t>Don’t just list events: </a:t>
            </a:r>
            <a:r>
              <a:rPr lang="en-AU" sz="1400" i="1" dirty="0">
                <a:solidFill>
                  <a:schemeClr val="tx1"/>
                </a:solidFill>
              </a:rPr>
              <a:t>Many responses did not show connections well and often listed information without explaining the contribution to the revolution or revolutionary </a:t>
            </a:r>
            <a:r>
              <a:rPr lang="en-AU" sz="1400" i="1" dirty="0" smtClean="0">
                <a:solidFill>
                  <a:schemeClr val="tx1"/>
                </a:solidFill>
              </a:rPr>
              <a:t>situation. </a:t>
            </a:r>
            <a:r>
              <a:rPr lang="en-AU" sz="1400" i="1" dirty="0">
                <a:solidFill>
                  <a:schemeClr val="tx1"/>
                </a:solidFill>
              </a:rPr>
              <a:t>Excellent responses used correct and specific historical terms and included dates, places and names. However, many students simply supplied a list of events or a narrative without making the connection to the role these events played in bringing on the </a:t>
            </a:r>
            <a:r>
              <a:rPr lang="en-AU" sz="1400" i="1" dirty="0" smtClean="0">
                <a:solidFill>
                  <a:schemeClr val="tx1"/>
                </a:solidFill>
              </a:rPr>
              <a:t>revolution</a:t>
            </a:r>
            <a:endParaRPr lang="en-AU" sz="1400" i="1" dirty="0">
              <a:solidFill>
                <a:schemeClr val="tx1"/>
              </a:solidFill>
            </a:endParaRPr>
          </a:p>
          <a:p>
            <a:pPr marL="285750" indent="-285750">
              <a:buFont typeface="Arial" panose="020B0604020202020204" pitchFamily="34" charset="0"/>
              <a:buChar char="•"/>
            </a:pPr>
            <a:endParaRPr lang="en-AU" sz="1400" i="1" dirty="0" smtClean="0">
              <a:solidFill>
                <a:schemeClr val="tx1"/>
              </a:solidFill>
            </a:endParaRPr>
          </a:p>
          <a:p>
            <a:pPr marL="285750" indent="-285750">
              <a:buFont typeface="Arial" panose="020B0604020202020204" pitchFamily="34" charset="0"/>
              <a:buChar char="•"/>
            </a:pPr>
            <a:r>
              <a:rPr lang="en-AU" sz="1400" b="1" dirty="0" smtClean="0">
                <a:solidFill>
                  <a:schemeClr val="tx1"/>
                </a:solidFill>
              </a:rPr>
              <a:t>Many things cause a revolution: </a:t>
            </a:r>
            <a:r>
              <a:rPr lang="en-AU" sz="1400" i="1" dirty="0">
                <a:solidFill>
                  <a:schemeClr val="tx1"/>
                </a:solidFill>
              </a:rPr>
              <a:t>The best answers showed an excellent range of knowledge and responded well to the cue ‘how did’. They showed a clear understanding of the contribution of events to the revolutionary situation and explained the steps in a logical sequence.</a:t>
            </a:r>
            <a:endParaRPr lang="en-AU" sz="1400" b="1" i="1" dirty="0" smtClean="0">
              <a:solidFill>
                <a:schemeClr val="tx1"/>
              </a:solidFill>
            </a:endParaRPr>
          </a:p>
          <a:p>
            <a:endParaRPr lang="en-AU" sz="1400" dirty="0" smtClean="0">
              <a:solidFill>
                <a:schemeClr val="tx1"/>
              </a:solidFill>
            </a:endParaRPr>
          </a:p>
          <a:p>
            <a:endParaRPr lang="en-AU" sz="1400" dirty="0" smtClean="0">
              <a:solidFill>
                <a:schemeClr val="tx1"/>
              </a:solidFill>
            </a:endParaRPr>
          </a:p>
        </p:txBody>
      </p:sp>
      <p:sp>
        <p:nvSpPr>
          <p:cNvPr id="9" name="Rectangle 8"/>
          <p:cNvSpPr/>
          <p:nvPr/>
        </p:nvSpPr>
        <p:spPr>
          <a:xfrm>
            <a:off x="0" y="5128296"/>
            <a:ext cx="6858000" cy="4910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AU" sz="1400" dirty="0" smtClean="0">
              <a:solidFill>
                <a:schemeClr val="tx1"/>
              </a:solidFill>
            </a:endParaRPr>
          </a:p>
          <a:p>
            <a:pPr marL="342900" indent="-342900">
              <a:buFont typeface="+mj-lt"/>
              <a:buAutoNum type="arabicParenR" startAt="2"/>
            </a:pPr>
            <a:r>
              <a:rPr lang="en-AU" sz="1400" dirty="0" smtClean="0">
                <a:solidFill>
                  <a:schemeClr val="tx1"/>
                </a:solidFill>
              </a:rPr>
              <a:t>Using 3-4 points, explain how the consequences of France’s involvement in the American War of Independence contributed to the development of the revolution from 1783-1789. </a:t>
            </a:r>
            <a:r>
              <a:rPr lang="en-AU" sz="1400" b="1" dirty="0" smtClean="0">
                <a:solidFill>
                  <a:schemeClr val="tx1"/>
                </a:solidFill>
              </a:rPr>
              <a:t>Provide evidence </a:t>
            </a:r>
            <a:r>
              <a:rPr lang="en-AU" sz="1400" dirty="0" smtClean="0">
                <a:solidFill>
                  <a:schemeClr val="tx1"/>
                </a:solidFill>
              </a:rPr>
              <a:t>to support your answer </a:t>
            </a:r>
            <a:endParaRPr lang="en-AU" sz="1400" dirty="0" smtClean="0">
              <a:solidFill>
                <a:schemeClr val="tx1"/>
              </a:solidFill>
            </a:endParaRPr>
          </a:p>
          <a:p>
            <a:pPr marL="342900" indent="-342900">
              <a:buFont typeface="+mj-lt"/>
              <a:buAutoNum type="arabicParenR" startAt="2"/>
            </a:pPr>
            <a:endParaRPr lang="en-AU" sz="1400" i="1" dirty="0" smtClean="0">
              <a:solidFill>
                <a:schemeClr val="tx1"/>
              </a:solidFill>
            </a:endParaRPr>
          </a:p>
          <a:p>
            <a:r>
              <a:rPr lang="en-AU" sz="1400" i="1" dirty="0">
                <a:solidFill>
                  <a:schemeClr val="tx1"/>
                </a:solidFill>
              </a:rPr>
              <a:t>The most imminent consequence of the War of Independence, where France had allied with America against Great Britain, was the dire situation that it had left the French economy in. Over 1 million livres had been spent on the war effort, financed mainly on loans and by 1786 France was facing bankruptcy. This was the catalyst for the 1786 Assembly of Notables and the 1787–1788 ‘Aristocratic Revolt’ with the </a:t>
            </a:r>
            <a:r>
              <a:rPr lang="en-AU" sz="1400" i="1" dirty="0" err="1">
                <a:solidFill>
                  <a:schemeClr val="tx1"/>
                </a:solidFill>
              </a:rPr>
              <a:t>Parlement</a:t>
            </a:r>
            <a:r>
              <a:rPr lang="en-AU" sz="1400" i="1" dirty="0">
                <a:solidFill>
                  <a:schemeClr val="tx1"/>
                </a:solidFill>
              </a:rPr>
              <a:t> of Paris that precipitated the rising and unmet class expectations throughout France. The crisis was heightened by the extreme food shortage that had arisen in Paris due to the little money in the economy. By 1789 an average urban worker in Paris was spending around 75% of his wage merely on bread. This only created a further revolutionary situation as grocery riots erupted alongside the poor harvest of 1788–89. Ideologically, the American War of Independence brought back news of a revolution against the monarchy and ultimately it made the philosophes previous ideas real and achievable. Thus ‘American Spirit’ is considered by Simon </a:t>
            </a:r>
            <a:r>
              <a:rPr lang="en-AU" sz="1400" i="1" dirty="0" err="1">
                <a:solidFill>
                  <a:schemeClr val="tx1"/>
                </a:solidFill>
              </a:rPr>
              <a:t>Schama</a:t>
            </a:r>
            <a:r>
              <a:rPr lang="en-AU" sz="1400" i="1" dirty="0">
                <a:solidFill>
                  <a:schemeClr val="tx1"/>
                </a:solidFill>
              </a:rPr>
              <a:t> as one of the more prominent ideological influences. Leader La Fayette was one of the main advocates of the American Revolution as he had returned from there as a general, and his influential status certainly provoked further ideas of revolution by 1789. </a:t>
            </a:r>
            <a:endParaRPr lang="en-AU" sz="1400" i="1" dirty="0">
              <a:solidFill>
                <a:schemeClr val="tx1"/>
              </a:solidFill>
            </a:endParaRPr>
          </a:p>
        </p:txBody>
      </p:sp>
      <p:sp>
        <p:nvSpPr>
          <p:cNvPr id="10" name="TextBox 9"/>
          <p:cNvSpPr txBox="1"/>
          <p:nvPr/>
        </p:nvSpPr>
        <p:spPr>
          <a:xfrm>
            <a:off x="4720707" y="146130"/>
            <a:ext cx="1857375" cy="3683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pPr>
              <a:defRPr/>
            </a:pPr>
            <a:r>
              <a:rPr lang="en-AU" dirty="0"/>
              <a:t>Date: </a:t>
            </a:r>
            <a:fld id="{F4396767-8B2D-4B3F-B5EA-B55FA2941C63}" type="datetime1">
              <a:rPr lang="en-AU"/>
              <a:pPr>
                <a:defRPr/>
              </a:pPr>
              <a:t>17/02/2015</a:t>
            </a:fld>
            <a:endParaRPr lang="en-AU" dirty="0"/>
          </a:p>
        </p:txBody>
      </p:sp>
    </p:spTree>
    <p:extLst>
      <p:ext uri="{BB962C8B-B14F-4D97-AF65-F5344CB8AC3E}">
        <p14:creationId xmlns:p14="http://schemas.microsoft.com/office/powerpoint/2010/main" val="2962168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302</TotalTime>
  <Words>829</Words>
  <Application>Microsoft Office PowerPoint</Application>
  <PresentationFormat>A4 Paper (210x297 mm)</PresentationFormat>
  <Paragraphs>29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DEECD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Cain</dc:creator>
  <cp:lastModifiedBy>Tom Cain</cp:lastModifiedBy>
  <cp:revision>16</cp:revision>
  <cp:lastPrinted>2015-02-11T05:50:24Z</cp:lastPrinted>
  <dcterms:created xsi:type="dcterms:W3CDTF">2014-12-02T01:25:52Z</dcterms:created>
  <dcterms:modified xsi:type="dcterms:W3CDTF">2015-02-16T21:41:55Z</dcterms:modified>
</cp:coreProperties>
</file>