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14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18/02/2015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40719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18/02/2015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170771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18/02/2015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377972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18/02/2015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42041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AABF3-2408-4998-8211-144AF5356605}" type="datetimeFigureOut">
              <a:rPr lang="en-AU" smtClean="0"/>
              <a:t>18/02/2015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52414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3AABF3-2408-4998-8211-144AF5356605}" type="datetimeFigureOut">
              <a:rPr lang="en-AU" smtClean="0"/>
              <a:t>18/02/2015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65310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3AABF3-2408-4998-8211-144AF5356605}" type="datetimeFigureOut">
              <a:rPr lang="en-AU" smtClean="0"/>
              <a:t>18/02/2015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262781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3AABF3-2408-4998-8211-144AF5356605}" type="datetimeFigureOut">
              <a:rPr lang="en-AU" smtClean="0"/>
              <a:t>18/02/2015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272358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AABF3-2408-4998-8211-144AF5356605}" type="datetimeFigureOut">
              <a:rPr lang="en-AU" smtClean="0"/>
              <a:t>18/02/2015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210812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AABF3-2408-4998-8211-144AF5356605}" type="datetimeFigureOut">
              <a:rPr lang="en-AU" smtClean="0"/>
              <a:t>18/02/2015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3592878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AABF3-2408-4998-8211-144AF5356605}" type="datetimeFigureOut">
              <a:rPr lang="en-AU" smtClean="0"/>
              <a:t>18/02/2015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382243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3AABF3-2408-4998-8211-144AF5356605}" type="datetimeFigureOut">
              <a:rPr lang="en-AU" smtClean="0"/>
              <a:t>18/02/2015</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EA0867-8FA8-4EA7-B45D-5FB024A98F60}" type="slidenum">
              <a:rPr lang="en-AU" smtClean="0"/>
              <a:t>‹#›</a:t>
            </a:fld>
            <a:endParaRPr lang="en-AU"/>
          </a:p>
        </p:txBody>
      </p:sp>
    </p:spTree>
    <p:extLst>
      <p:ext uri="{BB962C8B-B14F-4D97-AF65-F5344CB8AC3E}">
        <p14:creationId xmlns:p14="http://schemas.microsoft.com/office/powerpoint/2010/main" val="1586216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60648"/>
            <a:ext cx="1999586" cy="30777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AU" sz="1400" dirty="0" smtClean="0"/>
              <a:t>Revolutions Unit 3 AOS 1</a:t>
            </a:r>
            <a:endParaRPr lang="en-AU" sz="1400" dirty="0"/>
          </a:p>
        </p:txBody>
      </p:sp>
      <p:sp>
        <p:nvSpPr>
          <p:cNvPr id="5" name="Title 1"/>
          <p:cNvSpPr txBox="1">
            <a:spLocks/>
          </p:cNvSpPr>
          <p:nvPr/>
        </p:nvSpPr>
        <p:spPr>
          <a:xfrm>
            <a:off x="-685800" y="90755"/>
            <a:ext cx="8229600" cy="79811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2400" b="1" dirty="0" smtClean="0">
                <a:solidFill>
                  <a:schemeClr val="tx2"/>
                </a:solidFill>
              </a:rPr>
              <a:t>VCE Revolutions</a:t>
            </a:r>
            <a:endParaRPr lang="en-AU" sz="2400" b="1" dirty="0">
              <a:solidFill>
                <a:schemeClr val="tx2"/>
              </a:solidFill>
            </a:endParaRPr>
          </a:p>
        </p:txBody>
      </p:sp>
      <p:sp>
        <p:nvSpPr>
          <p:cNvPr id="7" name="Title 1"/>
          <p:cNvSpPr txBox="1">
            <a:spLocks/>
          </p:cNvSpPr>
          <p:nvPr/>
        </p:nvSpPr>
        <p:spPr>
          <a:xfrm>
            <a:off x="2254801" y="702255"/>
            <a:ext cx="2348399" cy="4920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1600" dirty="0" smtClean="0">
                <a:solidFill>
                  <a:schemeClr val="tx2"/>
                </a:solidFill>
              </a:rPr>
              <a:t>Homework </a:t>
            </a:r>
            <a:r>
              <a:rPr lang="en-AU" sz="1600" dirty="0" smtClean="0">
                <a:solidFill>
                  <a:schemeClr val="tx2"/>
                </a:solidFill>
              </a:rPr>
              <a:t>Task – Week 4  </a:t>
            </a:r>
            <a:endParaRPr lang="en-AU" sz="1600" dirty="0">
              <a:solidFill>
                <a:schemeClr val="tx2"/>
              </a:solidFill>
            </a:endParaRPr>
          </a:p>
        </p:txBody>
      </p:sp>
      <p:sp>
        <p:nvSpPr>
          <p:cNvPr id="8" name="Rectangle 7"/>
          <p:cNvSpPr/>
          <p:nvPr/>
        </p:nvSpPr>
        <p:spPr>
          <a:xfrm>
            <a:off x="597159" y="1146581"/>
            <a:ext cx="5673012" cy="317023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sz="1400" b="1" dirty="0" smtClean="0">
                <a:solidFill>
                  <a:schemeClr val="tx1"/>
                </a:solidFill>
              </a:rPr>
              <a:t>To Do:</a:t>
            </a:r>
          </a:p>
          <a:p>
            <a:endParaRPr lang="en-AU" sz="1400" b="1" i="1" dirty="0">
              <a:solidFill>
                <a:schemeClr val="tx1"/>
              </a:solidFill>
            </a:endParaRPr>
          </a:p>
          <a:p>
            <a:pPr marL="285750" indent="-285750">
              <a:buFontTx/>
              <a:buChar char="-"/>
            </a:pPr>
            <a:r>
              <a:rPr lang="en-AU" sz="1400" b="1" dirty="0" smtClean="0">
                <a:solidFill>
                  <a:schemeClr val="tx1"/>
                </a:solidFill>
              </a:rPr>
              <a:t>Make summary notes on all the crises 1781-89 using handout 5</a:t>
            </a:r>
            <a:r>
              <a:rPr lang="en-AU" sz="1400" dirty="0" smtClean="0">
                <a:solidFill>
                  <a:schemeClr val="tx1"/>
                </a:solidFill>
              </a:rPr>
              <a:t>. You should have started this, but make sure your notes now include everything in the below checklist. Red events haven’t been covered in class. To cut down on the amount of lecture time, in classes I want you to have notes on these before next Monday.</a:t>
            </a:r>
          </a:p>
          <a:p>
            <a:pPr marL="285750" indent="-285750">
              <a:buFontTx/>
              <a:buChar char="-"/>
            </a:pPr>
            <a:r>
              <a:rPr lang="en-AU" sz="1400" dirty="0" smtClean="0">
                <a:solidFill>
                  <a:schemeClr val="tx1"/>
                </a:solidFill>
              </a:rPr>
              <a:t>I want to check all summary notes on the </a:t>
            </a:r>
            <a:r>
              <a:rPr lang="en-AU" sz="1400" dirty="0" err="1" smtClean="0">
                <a:solidFill>
                  <a:schemeClr val="tx1"/>
                </a:solidFill>
              </a:rPr>
              <a:t>Ancien</a:t>
            </a:r>
            <a:r>
              <a:rPr lang="en-AU" sz="1400" dirty="0" smtClean="0">
                <a:solidFill>
                  <a:schemeClr val="tx1"/>
                </a:solidFill>
              </a:rPr>
              <a:t> Regime and the Crises 1781-89 </a:t>
            </a:r>
            <a:r>
              <a:rPr lang="en-AU" sz="1400" b="1" dirty="0" smtClean="0">
                <a:solidFill>
                  <a:schemeClr val="tx1"/>
                </a:solidFill>
              </a:rPr>
              <a:t>print off, put your notes on a </a:t>
            </a:r>
            <a:r>
              <a:rPr lang="en-AU" sz="1400" b="1" dirty="0" err="1" smtClean="0">
                <a:solidFill>
                  <a:schemeClr val="tx1"/>
                </a:solidFill>
              </a:rPr>
              <a:t>usb</a:t>
            </a:r>
            <a:r>
              <a:rPr lang="en-AU" sz="1400" b="1" dirty="0" smtClean="0">
                <a:solidFill>
                  <a:schemeClr val="tx1"/>
                </a:solidFill>
              </a:rPr>
              <a:t>, or have handwritten notes ready to submit in class on Monday 23 February.</a:t>
            </a:r>
          </a:p>
          <a:p>
            <a:pPr marL="285750" indent="-285750">
              <a:buFontTx/>
              <a:buChar char="-"/>
            </a:pPr>
            <a:r>
              <a:rPr lang="en-AU" sz="1400" dirty="0" smtClean="0">
                <a:solidFill>
                  <a:schemeClr val="tx1"/>
                </a:solidFill>
              </a:rPr>
              <a:t>Start a new notes section titled  ‘Revolutionary Ideas’ and </a:t>
            </a:r>
            <a:r>
              <a:rPr lang="en-AU" sz="1400" b="1" dirty="0" smtClean="0">
                <a:solidFill>
                  <a:schemeClr val="tx1"/>
                </a:solidFill>
              </a:rPr>
              <a:t>summarise today’s work on the Enlightenment </a:t>
            </a:r>
            <a:r>
              <a:rPr lang="en-AU" sz="1400" dirty="0" smtClean="0">
                <a:solidFill>
                  <a:schemeClr val="tx1"/>
                </a:solidFill>
              </a:rPr>
              <a:t>using handout 7 to help you.</a:t>
            </a:r>
          </a:p>
          <a:p>
            <a:pPr marL="285750" indent="-285750">
              <a:buFontTx/>
              <a:buChar char="-"/>
            </a:pPr>
            <a:r>
              <a:rPr lang="en-AU" sz="1400" b="1" dirty="0" smtClean="0">
                <a:solidFill>
                  <a:schemeClr val="tx1"/>
                </a:solidFill>
              </a:rPr>
              <a:t>Answer the below questions. </a:t>
            </a:r>
            <a:r>
              <a:rPr lang="en-AU" sz="1400" dirty="0" smtClean="0">
                <a:solidFill>
                  <a:schemeClr val="tx1"/>
                </a:solidFill>
              </a:rPr>
              <a:t>Use additional space as required. </a:t>
            </a:r>
            <a:r>
              <a:rPr lang="en-AU" sz="1400" b="1" dirty="0" smtClean="0">
                <a:solidFill>
                  <a:schemeClr val="tx1"/>
                </a:solidFill>
              </a:rPr>
              <a:t>Submit these in class Thursday February 26 </a:t>
            </a:r>
            <a:endParaRPr lang="en-AU" sz="1400" b="1" dirty="0">
              <a:solidFill>
                <a:schemeClr val="tx1"/>
              </a:solidFill>
            </a:endParaRPr>
          </a:p>
          <a:p>
            <a:pPr marL="742950" lvl="1" indent="-285750">
              <a:buFontTx/>
              <a:buChar char="-"/>
            </a:pPr>
            <a:endParaRPr lang="en-AU" sz="1400" b="1" dirty="0" smtClean="0">
              <a:solidFill>
                <a:schemeClr val="tx1"/>
              </a:solidFill>
            </a:endParaRPr>
          </a:p>
          <a:p>
            <a:pPr marL="742950" lvl="1" indent="-285750">
              <a:buFontTx/>
              <a:buChar char="-"/>
            </a:pPr>
            <a:endParaRPr lang="en-AU" sz="1400" b="1" dirty="0" smtClean="0">
              <a:solidFill>
                <a:schemeClr val="tx1"/>
              </a:solidFill>
            </a:endParaRPr>
          </a:p>
          <a:p>
            <a:pPr marL="285750" indent="-285750">
              <a:buFont typeface="Arial" panose="020B0604020202020204" pitchFamily="34" charset="0"/>
              <a:buChar char="•"/>
            </a:pPr>
            <a:endParaRPr lang="en-AU" sz="1400" dirty="0" smtClean="0">
              <a:solidFill>
                <a:schemeClr val="tx1"/>
              </a:solidFill>
            </a:endParaRPr>
          </a:p>
          <a:p>
            <a:endParaRPr lang="en-AU" sz="1400" dirty="0" smtClean="0">
              <a:solidFill>
                <a:schemeClr val="tx1"/>
              </a:solidFill>
            </a:endParaRPr>
          </a:p>
          <a:p>
            <a:endParaRPr lang="en-AU" sz="1400" dirty="0" smtClean="0">
              <a:solidFill>
                <a:schemeClr val="tx1"/>
              </a:solidFill>
            </a:endParaRPr>
          </a:p>
        </p:txBody>
      </p:sp>
      <p:sp>
        <p:nvSpPr>
          <p:cNvPr id="10" name="TextBox 9"/>
          <p:cNvSpPr txBox="1"/>
          <p:nvPr/>
        </p:nvSpPr>
        <p:spPr>
          <a:xfrm>
            <a:off x="4720707" y="146130"/>
            <a:ext cx="1857375" cy="3683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AU" dirty="0"/>
              <a:t>Date: </a:t>
            </a:r>
            <a:fld id="{F4396767-8B2D-4B3F-B5EA-B55FA2941C63}" type="datetime1">
              <a:rPr lang="en-AU"/>
              <a:pPr>
                <a:defRPr/>
              </a:pPr>
              <a:t>18/02/2015</a:t>
            </a:fld>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2644879206"/>
              </p:ext>
            </p:extLst>
          </p:nvPr>
        </p:nvGraphicFramePr>
        <p:xfrm>
          <a:off x="597159" y="4641980"/>
          <a:ext cx="5523723" cy="4079240"/>
        </p:xfrm>
        <a:graphic>
          <a:graphicData uri="http://schemas.openxmlformats.org/drawingml/2006/table">
            <a:tbl>
              <a:tblPr firstRow="1" bandRow="1">
                <a:tableStyleId>{5C22544A-7EE6-4342-B048-85BDC9FD1C3A}</a:tableStyleId>
              </a:tblPr>
              <a:tblGrid>
                <a:gridCol w="4721291"/>
                <a:gridCol w="802432"/>
              </a:tblGrid>
              <a:tr h="370840">
                <a:tc>
                  <a:txBody>
                    <a:bodyPr/>
                    <a:lstStyle/>
                    <a:p>
                      <a:pPr algn="ctr"/>
                      <a:r>
                        <a:rPr lang="en-AU" dirty="0" smtClean="0"/>
                        <a:t>What</a:t>
                      </a:r>
                      <a:r>
                        <a:rPr lang="en-AU" baseline="0" dirty="0" smtClean="0"/>
                        <a:t> you should have notes on</a:t>
                      </a:r>
                      <a:endParaRPr lang="en-AU" dirty="0"/>
                    </a:p>
                  </a:txBody>
                  <a:tcPr/>
                </a:tc>
                <a:tc>
                  <a:txBody>
                    <a:bodyPr/>
                    <a:lstStyle/>
                    <a:p>
                      <a:pPr algn="ctr"/>
                      <a:r>
                        <a:rPr lang="en-AU" dirty="0" smtClean="0"/>
                        <a:t>Tick?</a:t>
                      </a:r>
                      <a:endParaRPr lang="en-AU" dirty="0"/>
                    </a:p>
                  </a:txBody>
                  <a:tcPr/>
                </a:tc>
              </a:tr>
              <a:tr h="370840">
                <a:tc>
                  <a:txBody>
                    <a:bodyPr/>
                    <a:lstStyle/>
                    <a:p>
                      <a:r>
                        <a:rPr lang="en-AU" dirty="0" smtClean="0"/>
                        <a:t>The </a:t>
                      </a:r>
                      <a:r>
                        <a:rPr lang="en-AU" dirty="0" err="1" smtClean="0"/>
                        <a:t>Ancien</a:t>
                      </a:r>
                      <a:r>
                        <a:rPr lang="en-AU" baseline="0" dirty="0" smtClean="0"/>
                        <a:t> Regime (Political, social and economic conditions)</a:t>
                      </a:r>
                      <a:endParaRPr lang="en-AU" dirty="0"/>
                    </a:p>
                  </a:txBody>
                  <a:tcPr/>
                </a:tc>
                <a:tc>
                  <a:txBody>
                    <a:bodyPr/>
                    <a:lstStyle/>
                    <a:p>
                      <a:endParaRPr lang="en-AU"/>
                    </a:p>
                  </a:txBody>
                  <a:tcPr/>
                </a:tc>
              </a:tr>
              <a:tr h="370840">
                <a:tc>
                  <a:txBody>
                    <a:bodyPr/>
                    <a:lstStyle/>
                    <a:p>
                      <a:r>
                        <a:rPr lang="en-AU" dirty="0" smtClean="0"/>
                        <a:t>The</a:t>
                      </a:r>
                      <a:r>
                        <a:rPr lang="en-AU" baseline="0" dirty="0" smtClean="0"/>
                        <a:t> </a:t>
                      </a:r>
                      <a:r>
                        <a:rPr lang="en-AU" baseline="0" dirty="0" err="1" smtClean="0"/>
                        <a:t>Compte</a:t>
                      </a:r>
                      <a:r>
                        <a:rPr lang="en-AU" baseline="0" dirty="0" smtClean="0"/>
                        <a:t> </a:t>
                      </a:r>
                      <a:r>
                        <a:rPr lang="en-AU" baseline="0" dirty="0" err="1" smtClean="0"/>
                        <a:t>Rendu</a:t>
                      </a:r>
                      <a:endParaRPr lang="en-AU" dirty="0"/>
                    </a:p>
                  </a:txBody>
                  <a:tcPr/>
                </a:tc>
                <a:tc>
                  <a:txBody>
                    <a:bodyPr/>
                    <a:lstStyle/>
                    <a:p>
                      <a:endParaRPr lang="en-AU" dirty="0"/>
                    </a:p>
                  </a:txBody>
                  <a:tcPr/>
                </a:tc>
              </a:tr>
              <a:tr h="370840">
                <a:tc>
                  <a:txBody>
                    <a:bodyPr/>
                    <a:lstStyle/>
                    <a:p>
                      <a:r>
                        <a:rPr lang="en-AU" dirty="0" smtClean="0"/>
                        <a:t>The Fiscal Crisis</a:t>
                      </a:r>
                      <a:endParaRPr lang="en-AU" dirty="0"/>
                    </a:p>
                  </a:txBody>
                  <a:tcPr/>
                </a:tc>
                <a:tc>
                  <a:txBody>
                    <a:bodyPr/>
                    <a:lstStyle/>
                    <a:p>
                      <a:endParaRPr lang="en-AU" dirty="0"/>
                    </a:p>
                  </a:txBody>
                  <a:tcPr/>
                </a:tc>
              </a:tr>
              <a:tr h="370840">
                <a:tc>
                  <a:txBody>
                    <a:bodyPr/>
                    <a:lstStyle/>
                    <a:p>
                      <a:r>
                        <a:rPr lang="en-AU" dirty="0" smtClean="0"/>
                        <a:t>The Assembly of Notables</a:t>
                      </a:r>
                      <a:endParaRPr lang="en-AU" dirty="0"/>
                    </a:p>
                  </a:txBody>
                  <a:tcPr/>
                </a:tc>
                <a:tc>
                  <a:txBody>
                    <a:bodyPr/>
                    <a:lstStyle/>
                    <a:p>
                      <a:endParaRPr lang="en-AU" dirty="0"/>
                    </a:p>
                  </a:txBody>
                  <a:tcPr/>
                </a:tc>
              </a:tr>
              <a:tr h="370840">
                <a:tc>
                  <a:txBody>
                    <a:bodyPr/>
                    <a:lstStyle/>
                    <a:p>
                      <a:r>
                        <a:rPr lang="en-AU" dirty="0" smtClean="0"/>
                        <a:t>The Aristocratic Revolt (The </a:t>
                      </a:r>
                      <a:r>
                        <a:rPr lang="en-AU" dirty="0" err="1" smtClean="0"/>
                        <a:t>Parlement</a:t>
                      </a:r>
                      <a:r>
                        <a:rPr lang="en-AU" dirty="0" smtClean="0"/>
                        <a:t> of Paris &amp;</a:t>
                      </a:r>
                      <a:r>
                        <a:rPr lang="en-AU" baseline="0" dirty="0" smtClean="0"/>
                        <a:t> </a:t>
                      </a:r>
                      <a:r>
                        <a:rPr lang="en-AU" baseline="0" dirty="0" err="1" smtClean="0"/>
                        <a:t>Lits</a:t>
                      </a:r>
                      <a:r>
                        <a:rPr lang="en-AU" baseline="0" dirty="0" smtClean="0"/>
                        <a:t> de Justice)</a:t>
                      </a:r>
                      <a:endParaRPr lang="en-AU" dirty="0"/>
                    </a:p>
                  </a:txBody>
                  <a:tcPr/>
                </a:tc>
                <a:tc>
                  <a:txBody>
                    <a:bodyPr/>
                    <a:lstStyle/>
                    <a:p>
                      <a:endParaRPr lang="en-AU" dirty="0"/>
                    </a:p>
                  </a:txBody>
                  <a:tcPr/>
                </a:tc>
              </a:tr>
              <a:tr h="370840">
                <a:tc>
                  <a:txBody>
                    <a:bodyPr/>
                    <a:lstStyle/>
                    <a:p>
                      <a:r>
                        <a:rPr lang="en-AU" dirty="0" smtClean="0">
                          <a:solidFill>
                            <a:srgbClr val="C00000"/>
                          </a:solidFill>
                        </a:rPr>
                        <a:t>The Day of the Tiles</a:t>
                      </a:r>
                      <a:endParaRPr lang="en-AU" dirty="0">
                        <a:solidFill>
                          <a:srgbClr val="C00000"/>
                        </a:solidFill>
                      </a:endParaRPr>
                    </a:p>
                  </a:txBody>
                  <a:tcPr/>
                </a:tc>
                <a:tc>
                  <a:txBody>
                    <a:bodyPr/>
                    <a:lstStyle/>
                    <a:p>
                      <a:endParaRPr lang="en-AU" dirty="0"/>
                    </a:p>
                  </a:txBody>
                  <a:tcPr/>
                </a:tc>
              </a:tr>
              <a:tr h="370840">
                <a:tc>
                  <a:txBody>
                    <a:bodyPr/>
                    <a:lstStyle/>
                    <a:p>
                      <a:r>
                        <a:rPr lang="en-AU" dirty="0" smtClean="0">
                          <a:solidFill>
                            <a:srgbClr val="C00000"/>
                          </a:solidFill>
                        </a:rPr>
                        <a:t>The Bankruptcy</a:t>
                      </a:r>
                      <a:endParaRPr lang="en-AU" dirty="0">
                        <a:solidFill>
                          <a:srgbClr val="C00000"/>
                        </a:solidFill>
                      </a:endParaRPr>
                    </a:p>
                  </a:txBody>
                  <a:tcPr/>
                </a:tc>
                <a:tc>
                  <a:txBody>
                    <a:bodyPr/>
                    <a:lstStyle/>
                    <a:p>
                      <a:endParaRPr lang="en-AU" dirty="0"/>
                    </a:p>
                  </a:txBody>
                  <a:tcPr/>
                </a:tc>
              </a:tr>
              <a:tr h="370840">
                <a:tc>
                  <a:txBody>
                    <a:bodyPr/>
                    <a:lstStyle/>
                    <a:p>
                      <a:r>
                        <a:rPr lang="en-AU" dirty="0" smtClean="0">
                          <a:solidFill>
                            <a:srgbClr val="C00000"/>
                          </a:solidFill>
                        </a:rPr>
                        <a:t>The Pamphlet</a:t>
                      </a:r>
                      <a:r>
                        <a:rPr lang="en-AU" baseline="0" dirty="0" smtClean="0">
                          <a:solidFill>
                            <a:srgbClr val="C00000"/>
                          </a:solidFill>
                        </a:rPr>
                        <a:t> War and What is the Third Estate</a:t>
                      </a:r>
                      <a:endParaRPr lang="en-AU" dirty="0">
                        <a:solidFill>
                          <a:srgbClr val="C00000"/>
                        </a:solidFill>
                      </a:endParaRPr>
                    </a:p>
                  </a:txBody>
                  <a:tcPr/>
                </a:tc>
                <a:tc>
                  <a:txBody>
                    <a:bodyPr/>
                    <a:lstStyle/>
                    <a:p>
                      <a:endParaRPr lang="en-AU" dirty="0"/>
                    </a:p>
                  </a:txBody>
                  <a:tcPr/>
                </a:tc>
              </a:tr>
              <a:tr h="370840">
                <a:tc>
                  <a:txBody>
                    <a:bodyPr/>
                    <a:lstStyle/>
                    <a:p>
                      <a:r>
                        <a:rPr lang="en-AU" dirty="0" smtClean="0">
                          <a:solidFill>
                            <a:srgbClr val="C00000"/>
                          </a:solidFill>
                        </a:rPr>
                        <a:t>The Cahiers de</a:t>
                      </a:r>
                      <a:r>
                        <a:rPr lang="en-AU" baseline="0" dirty="0" smtClean="0">
                          <a:solidFill>
                            <a:srgbClr val="C00000"/>
                          </a:solidFill>
                        </a:rPr>
                        <a:t> </a:t>
                      </a:r>
                      <a:r>
                        <a:rPr lang="en-AU" baseline="0" dirty="0" err="1" smtClean="0">
                          <a:solidFill>
                            <a:srgbClr val="C00000"/>
                          </a:solidFill>
                        </a:rPr>
                        <a:t>doleances</a:t>
                      </a:r>
                      <a:r>
                        <a:rPr lang="en-AU" baseline="0" dirty="0" smtClean="0">
                          <a:solidFill>
                            <a:srgbClr val="C00000"/>
                          </a:solidFill>
                        </a:rPr>
                        <a:t> 1788-9</a:t>
                      </a:r>
                      <a:endParaRPr lang="en-AU" dirty="0">
                        <a:solidFill>
                          <a:srgbClr val="C00000"/>
                        </a:solidFill>
                      </a:endParaRPr>
                    </a:p>
                  </a:txBody>
                  <a:tcPr/>
                </a:tc>
                <a:tc>
                  <a:txBody>
                    <a:bodyPr/>
                    <a:lstStyle/>
                    <a:p>
                      <a:endParaRPr lang="en-AU" dirty="0"/>
                    </a:p>
                  </a:txBody>
                  <a:tcPr/>
                </a:tc>
              </a:tr>
              <a:tr h="370840">
                <a:tc>
                  <a:txBody>
                    <a:bodyPr/>
                    <a:lstStyle/>
                    <a:p>
                      <a:r>
                        <a:rPr lang="en-AU" dirty="0" smtClean="0">
                          <a:solidFill>
                            <a:schemeClr val="tx1"/>
                          </a:solidFill>
                        </a:rPr>
                        <a:t>The Enlightenment</a:t>
                      </a:r>
                      <a:endParaRPr lang="en-AU" dirty="0">
                        <a:solidFill>
                          <a:schemeClr val="tx1"/>
                        </a:solidFill>
                      </a:endParaRPr>
                    </a:p>
                  </a:txBody>
                  <a:tcPr/>
                </a:tc>
                <a:tc>
                  <a:txBody>
                    <a:bodyPr/>
                    <a:lstStyle/>
                    <a:p>
                      <a:endParaRPr lang="en-AU" dirty="0"/>
                    </a:p>
                  </a:txBody>
                  <a:tcPr/>
                </a:tc>
              </a:tr>
            </a:tbl>
          </a:graphicData>
        </a:graphic>
      </p:graphicFrame>
    </p:spTree>
    <p:extLst>
      <p:ext uri="{BB962C8B-B14F-4D97-AF65-F5344CB8AC3E}">
        <p14:creationId xmlns:p14="http://schemas.microsoft.com/office/powerpoint/2010/main" val="356277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60648"/>
            <a:ext cx="1999586" cy="30777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AU" sz="1400" dirty="0" smtClean="0"/>
              <a:t>Revolutions Unit 3 AOS 1</a:t>
            </a:r>
            <a:endParaRPr lang="en-AU" sz="1400" dirty="0"/>
          </a:p>
        </p:txBody>
      </p:sp>
      <p:sp>
        <p:nvSpPr>
          <p:cNvPr id="5" name="Title 1"/>
          <p:cNvSpPr txBox="1">
            <a:spLocks/>
          </p:cNvSpPr>
          <p:nvPr/>
        </p:nvSpPr>
        <p:spPr>
          <a:xfrm>
            <a:off x="-685800" y="90755"/>
            <a:ext cx="8229600" cy="79811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2400" b="1" dirty="0" smtClean="0">
                <a:solidFill>
                  <a:schemeClr val="tx2"/>
                </a:solidFill>
              </a:rPr>
              <a:t>VCE Revolutions</a:t>
            </a:r>
            <a:endParaRPr lang="en-AU" sz="2400" b="1" dirty="0">
              <a:solidFill>
                <a:schemeClr val="tx2"/>
              </a:solidFill>
            </a:endParaRPr>
          </a:p>
        </p:txBody>
      </p:sp>
      <p:sp>
        <p:nvSpPr>
          <p:cNvPr id="7" name="Title 1"/>
          <p:cNvSpPr txBox="1">
            <a:spLocks/>
          </p:cNvSpPr>
          <p:nvPr/>
        </p:nvSpPr>
        <p:spPr>
          <a:xfrm>
            <a:off x="2142542" y="702255"/>
            <a:ext cx="2572916" cy="4920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1600" dirty="0" smtClean="0">
                <a:solidFill>
                  <a:schemeClr val="tx2"/>
                </a:solidFill>
              </a:rPr>
              <a:t>Homework Task </a:t>
            </a:r>
            <a:r>
              <a:rPr lang="en-AU" sz="1600" dirty="0" smtClean="0">
                <a:solidFill>
                  <a:schemeClr val="tx2"/>
                </a:solidFill>
              </a:rPr>
              <a:t>Week 4</a:t>
            </a:r>
            <a:endParaRPr lang="en-AU" sz="1600" dirty="0">
              <a:solidFill>
                <a:schemeClr val="tx2"/>
              </a:solidFill>
            </a:endParaRPr>
          </a:p>
        </p:txBody>
      </p:sp>
      <p:sp>
        <p:nvSpPr>
          <p:cNvPr id="10" name="TextBox 9"/>
          <p:cNvSpPr txBox="1"/>
          <p:nvPr/>
        </p:nvSpPr>
        <p:spPr>
          <a:xfrm>
            <a:off x="4720707" y="146130"/>
            <a:ext cx="1857375" cy="3683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AU" dirty="0"/>
              <a:t>Date: </a:t>
            </a:r>
            <a:fld id="{F4396767-8B2D-4B3F-B5EA-B55FA2941C63}" type="datetime1">
              <a:rPr lang="en-AU"/>
              <a:pPr>
                <a:defRPr/>
              </a:pPr>
              <a:t>18/02/2015</a:t>
            </a:fld>
            <a:endParaRPr lang="en-AU" dirty="0"/>
          </a:p>
        </p:txBody>
      </p:sp>
      <p:sp>
        <p:nvSpPr>
          <p:cNvPr id="9" name="Rectangle 8"/>
          <p:cNvSpPr/>
          <p:nvPr/>
        </p:nvSpPr>
        <p:spPr>
          <a:xfrm>
            <a:off x="457200" y="1149010"/>
            <a:ext cx="5618454" cy="23283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342900" indent="-342900">
              <a:buFont typeface="+mj-lt"/>
              <a:buAutoNum type="arabicPeriod"/>
              <a:defRPr/>
            </a:pPr>
            <a:r>
              <a:rPr lang="en-AU" dirty="0" smtClean="0">
                <a:solidFill>
                  <a:schemeClr val="tx1"/>
                </a:solidFill>
              </a:rPr>
              <a:t>Explain the importance of Revolutionary ideas in the development of the revolution.</a:t>
            </a:r>
          </a:p>
          <a:p>
            <a:pPr algn="r">
              <a:defRPr/>
            </a:pPr>
            <a:r>
              <a:rPr lang="en-AU" dirty="0" smtClean="0">
                <a:solidFill>
                  <a:schemeClr val="tx1"/>
                </a:solidFill>
              </a:rPr>
              <a:t>(10 marks)</a:t>
            </a:r>
            <a:endParaRPr lang="en-AU" dirty="0">
              <a:solidFill>
                <a:schemeClr val="tx1"/>
              </a:solidFill>
            </a:endParaRPr>
          </a:p>
          <a:p>
            <a:pPr>
              <a:defRPr/>
            </a:pPr>
            <a:r>
              <a:rPr lang="en-AU" dirty="0" smtClean="0">
                <a:solidFill>
                  <a:schemeClr val="tx1"/>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defRPr/>
            </a:pPr>
            <a:endParaRPr lang="en-AU" dirty="0" smtClean="0">
              <a:solidFill>
                <a:schemeClr val="tx1"/>
              </a:solidFill>
            </a:endParaRPr>
          </a:p>
          <a:p>
            <a:pPr>
              <a:defRPr/>
            </a:pPr>
            <a:r>
              <a:rPr lang="en-AU" dirty="0" smtClean="0">
                <a:solidFill>
                  <a:schemeClr val="tx1"/>
                </a:solidFill>
              </a:rPr>
              <a:t>2. Use the below graphic to answer the questions on the next page</a:t>
            </a:r>
          </a:p>
          <a:p>
            <a:pPr>
              <a:defRPr/>
            </a:pPr>
            <a:endParaRPr lang="en-AU" dirty="0">
              <a:solidFill>
                <a:schemeClr val="tx1"/>
              </a:solidFill>
            </a:endParaRPr>
          </a:p>
          <a:p>
            <a:pPr>
              <a:defRPr/>
            </a:pPr>
            <a:endParaRPr lang="en-AU" dirty="0">
              <a:solidFill>
                <a:schemeClr val="tx1"/>
              </a:solidFill>
            </a:endParaRPr>
          </a:p>
          <a:p>
            <a:pPr>
              <a:defRPr/>
            </a:pPr>
            <a:endParaRPr lang="en-AU" dirty="0">
              <a:solidFill>
                <a:schemeClr val="tx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552" y="5915409"/>
            <a:ext cx="2950897" cy="3990591"/>
          </a:xfrm>
          <a:prstGeom prst="rect">
            <a:avLst/>
          </a:prstGeom>
        </p:spPr>
      </p:pic>
      <p:sp>
        <p:nvSpPr>
          <p:cNvPr id="13" name="Rectangle 12"/>
          <p:cNvSpPr/>
          <p:nvPr/>
        </p:nvSpPr>
        <p:spPr>
          <a:xfrm>
            <a:off x="5206482" y="9434595"/>
            <a:ext cx="1632857" cy="1012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AU" sz="800" dirty="0" smtClean="0">
                <a:solidFill>
                  <a:schemeClr val="tx1"/>
                </a:solidFill>
              </a:rPr>
              <a:t>Caption: ‘We ‘</a:t>
            </a:r>
            <a:r>
              <a:rPr lang="en-AU" sz="800" dirty="0" err="1" smtClean="0">
                <a:solidFill>
                  <a:schemeClr val="tx1"/>
                </a:solidFill>
              </a:rPr>
              <a:t>ave</a:t>
            </a:r>
            <a:r>
              <a:rPr lang="en-AU" sz="800" dirty="0" smtClean="0">
                <a:solidFill>
                  <a:schemeClr val="tx1"/>
                </a:solidFill>
              </a:rPr>
              <a:t> for to hope that this </a:t>
            </a:r>
            <a:r>
              <a:rPr lang="en-AU" sz="800" dirty="0" err="1" smtClean="0">
                <a:solidFill>
                  <a:schemeClr val="tx1"/>
                </a:solidFill>
              </a:rPr>
              <a:t>ain’t</a:t>
            </a:r>
            <a:r>
              <a:rPr lang="en-AU" sz="800" dirty="0" smtClean="0">
                <a:solidFill>
                  <a:schemeClr val="tx1"/>
                </a:solidFill>
              </a:rPr>
              <a:t> </a:t>
            </a:r>
            <a:r>
              <a:rPr lang="en-AU" sz="800" dirty="0" err="1" smtClean="0">
                <a:solidFill>
                  <a:schemeClr val="tx1"/>
                </a:solidFill>
              </a:rPr>
              <a:t>goin</a:t>
            </a:r>
            <a:r>
              <a:rPr lang="en-AU" sz="800" dirty="0" smtClean="0">
                <a:solidFill>
                  <a:schemeClr val="tx1"/>
                </a:solidFill>
              </a:rPr>
              <a:t>’ to last forever’</a:t>
            </a:r>
          </a:p>
          <a:p>
            <a:pPr>
              <a:defRPr/>
            </a:pPr>
            <a:r>
              <a:rPr lang="en-AU" sz="800" dirty="0" smtClean="0">
                <a:solidFill>
                  <a:schemeClr val="tx1"/>
                </a:solidFill>
              </a:rPr>
              <a:t>Date: May 1789</a:t>
            </a:r>
            <a:endParaRPr lang="en-AU" sz="800" dirty="0">
              <a:solidFill>
                <a:schemeClr val="tx1"/>
              </a:solidFill>
            </a:endParaRPr>
          </a:p>
        </p:txBody>
      </p:sp>
    </p:spTree>
    <p:extLst>
      <p:ext uri="{BB962C8B-B14F-4D97-AF65-F5344CB8AC3E}">
        <p14:creationId xmlns:p14="http://schemas.microsoft.com/office/powerpoint/2010/main" val="3250522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60648"/>
            <a:ext cx="1999586" cy="30777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AU" sz="1400" dirty="0" smtClean="0"/>
              <a:t>Revolutions Unit 3 AOS 1</a:t>
            </a:r>
            <a:endParaRPr lang="en-AU" sz="1400" dirty="0"/>
          </a:p>
        </p:txBody>
      </p:sp>
      <p:sp>
        <p:nvSpPr>
          <p:cNvPr id="5" name="Title 1"/>
          <p:cNvSpPr txBox="1">
            <a:spLocks/>
          </p:cNvSpPr>
          <p:nvPr/>
        </p:nvSpPr>
        <p:spPr>
          <a:xfrm>
            <a:off x="-685800" y="90755"/>
            <a:ext cx="8229600" cy="79811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2400" b="1" dirty="0" smtClean="0">
                <a:solidFill>
                  <a:schemeClr val="tx2"/>
                </a:solidFill>
              </a:rPr>
              <a:t>VCE Revolutions</a:t>
            </a:r>
            <a:endParaRPr lang="en-AU" sz="2400" b="1" dirty="0">
              <a:solidFill>
                <a:schemeClr val="tx2"/>
              </a:solidFill>
            </a:endParaRPr>
          </a:p>
        </p:txBody>
      </p:sp>
      <p:sp>
        <p:nvSpPr>
          <p:cNvPr id="7" name="Title 1"/>
          <p:cNvSpPr txBox="1">
            <a:spLocks/>
          </p:cNvSpPr>
          <p:nvPr/>
        </p:nvSpPr>
        <p:spPr>
          <a:xfrm>
            <a:off x="2142542" y="702255"/>
            <a:ext cx="2572916" cy="4920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1600" dirty="0" smtClean="0">
                <a:solidFill>
                  <a:schemeClr val="tx2"/>
                </a:solidFill>
              </a:rPr>
              <a:t>Homework Task </a:t>
            </a:r>
            <a:r>
              <a:rPr lang="en-AU" sz="1600" dirty="0" smtClean="0">
                <a:solidFill>
                  <a:schemeClr val="tx2"/>
                </a:solidFill>
              </a:rPr>
              <a:t>Week 4</a:t>
            </a:r>
            <a:endParaRPr lang="en-AU" sz="1600" dirty="0">
              <a:solidFill>
                <a:schemeClr val="tx2"/>
              </a:solidFill>
            </a:endParaRPr>
          </a:p>
        </p:txBody>
      </p:sp>
      <p:sp>
        <p:nvSpPr>
          <p:cNvPr id="10" name="TextBox 9"/>
          <p:cNvSpPr txBox="1"/>
          <p:nvPr/>
        </p:nvSpPr>
        <p:spPr>
          <a:xfrm>
            <a:off x="4720707" y="146130"/>
            <a:ext cx="1857375" cy="3683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AU" dirty="0"/>
              <a:t>Date: </a:t>
            </a:r>
            <a:fld id="{F4396767-8B2D-4B3F-B5EA-B55FA2941C63}" type="datetime1">
              <a:rPr lang="en-AU"/>
              <a:pPr>
                <a:defRPr/>
              </a:pPr>
              <a:t>18/02/2015</a:t>
            </a:fld>
            <a:endParaRPr lang="en-AU" dirty="0"/>
          </a:p>
        </p:txBody>
      </p:sp>
      <p:sp>
        <p:nvSpPr>
          <p:cNvPr id="9" name="Rectangle 8"/>
          <p:cNvSpPr/>
          <p:nvPr/>
        </p:nvSpPr>
        <p:spPr>
          <a:xfrm>
            <a:off x="457200" y="1149010"/>
            <a:ext cx="5618454" cy="23283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AU" dirty="0" smtClean="0">
                <a:solidFill>
                  <a:schemeClr val="tx1"/>
                </a:solidFill>
              </a:rPr>
              <a:t>a. What does this representation suggest about the roles of each Estate in 1789? </a:t>
            </a:r>
          </a:p>
          <a:p>
            <a:pPr algn="r">
              <a:defRPr/>
            </a:pPr>
            <a:r>
              <a:rPr lang="en-AU" dirty="0" smtClean="0">
                <a:solidFill>
                  <a:schemeClr val="tx1"/>
                </a:solidFill>
              </a:rPr>
              <a:t>(2 marks)</a:t>
            </a:r>
          </a:p>
          <a:p>
            <a:pPr>
              <a:defRPr/>
            </a:pPr>
            <a:r>
              <a:rPr lang="en-AU" dirty="0" smtClean="0">
                <a:solidFill>
                  <a:schemeClr val="tx1"/>
                </a:solidFill>
              </a:rPr>
              <a:t>_____________________________________________________________________________________________________________________________________________</a:t>
            </a:r>
          </a:p>
          <a:p>
            <a:pPr>
              <a:defRPr/>
            </a:pPr>
            <a:endParaRPr lang="en-AU" dirty="0">
              <a:solidFill>
                <a:schemeClr val="tx1"/>
              </a:solidFill>
            </a:endParaRPr>
          </a:p>
          <a:p>
            <a:pPr>
              <a:defRPr/>
            </a:pPr>
            <a:r>
              <a:rPr lang="en-AU" dirty="0" smtClean="0">
                <a:solidFill>
                  <a:schemeClr val="tx1"/>
                </a:solidFill>
              </a:rPr>
              <a:t>b. What details in the representation suggest criticism of the traditional order?</a:t>
            </a:r>
          </a:p>
          <a:p>
            <a:pPr algn="r">
              <a:defRPr/>
            </a:pPr>
            <a:r>
              <a:rPr lang="en-AU" dirty="0" smtClean="0">
                <a:solidFill>
                  <a:schemeClr val="tx1"/>
                </a:solidFill>
              </a:rPr>
              <a:t>(2 Marks)</a:t>
            </a:r>
          </a:p>
          <a:p>
            <a:pPr>
              <a:defRPr/>
            </a:pPr>
            <a:endParaRPr lang="en-AU" dirty="0">
              <a:solidFill>
                <a:schemeClr val="tx1"/>
              </a:solidFill>
            </a:endParaRPr>
          </a:p>
          <a:p>
            <a:pPr>
              <a:defRPr/>
            </a:pPr>
            <a:r>
              <a:rPr lang="en-AU" dirty="0" smtClean="0">
                <a:solidFill>
                  <a:schemeClr val="tx1"/>
                </a:solidFill>
              </a:rPr>
              <a:t>_____________________________________________________________________________________________________________________________________________</a:t>
            </a:r>
          </a:p>
          <a:p>
            <a:pPr>
              <a:defRPr/>
            </a:pPr>
            <a:endParaRPr lang="en-AU" dirty="0">
              <a:solidFill>
                <a:schemeClr val="tx1"/>
              </a:solidFill>
            </a:endParaRPr>
          </a:p>
          <a:p>
            <a:pPr>
              <a:defRPr/>
            </a:pPr>
            <a:r>
              <a:rPr lang="en-AU" dirty="0" smtClean="0">
                <a:solidFill>
                  <a:schemeClr val="tx1"/>
                </a:solidFill>
              </a:rPr>
              <a:t>c. Using your own knowledge, explain why this cartoon appeared around May 1789.</a:t>
            </a:r>
          </a:p>
          <a:p>
            <a:pPr algn="r">
              <a:defRPr/>
            </a:pPr>
            <a:r>
              <a:rPr lang="en-AU" dirty="0" smtClean="0">
                <a:solidFill>
                  <a:schemeClr val="tx1"/>
                </a:solidFill>
              </a:rPr>
              <a:t>(6 Marks)</a:t>
            </a:r>
          </a:p>
          <a:p>
            <a:pPr>
              <a:defRPr/>
            </a:pPr>
            <a:r>
              <a:rPr lang="en-AU" dirty="0" smtClean="0">
                <a:solidFill>
                  <a:schemeClr val="tx1"/>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defRPr/>
            </a:pPr>
            <a:endParaRPr lang="en-AU" dirty="0">
              <a:solidFill>
                <a:schemeClr val="tx1"/>
              </a:solidFill>
            </a:endParaRPr>
          </a:p>
          <a:p>
            <a:pPr algn="r">
              <a:defRPr/>
            </a:pPr>
            <a:endParaRPr lang="en-AU" dirty="0">
              <a:solidFill>
                <a:schemeClr val="tx1"/>
              </a:solidFill>
            </a:endParaRPr>
          </a:p>
          <a:p>
            <a:pPr>
              <a:defRPr/>
            </a:pPr>
            <a:endParaRPr lang="en-AU" dirty="0">
              <a:solidFill>
                <a:schemeClr val="tx1"/>
              </a:solidFill>
            </a:endParaRPr>
          </a:p>
          <a:p>
            <a:pPr>
              <a:defRPr/>
            </a:pPr>
            <a:endParaRPr lang="en-AU" dirty="0">
              <a:solidFill>
                <a:schemeClr val="tx1"/>
              </a:solidFill>
            </a:endParaRPr>
          </a:p>
        </p:txBody>
      </p:sp>
    </p:spTree>
    <p:extLst>
      <p:ext uri="{BB962C8B-B14F-4D97-AF65-F5344CB8AC3E}">
        <p14:creationId xmlns:p14="http://schemas.microsoft.com/office/powerpoint/2010/main" val="2045929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60648"/>
            <a:ext cx="1999586" cy="30777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AU" sz="1400" dirty="0" smtClean="0"/>
              <a:t>Revolutions Unit 3 AOS 1</a:t>
            </a:r>
            <a:endParaRPr lang="en-AU" sz="1400" dirty="0"/>
          </a:p>
        </p:txBody>
      </p:sp>
      <p:sp>
        <p:nvSpPr>
          <p:cNvPr id="5" name="Title 1"/>
          <p:cNvSpPr txBox="1">
            <a:spLocks/>
          </p:cNvSpPr>
          <p:nvPr/>
        </p:nvSpPr>
        <p:spPr>
          <a:xfrm>
            <a:off x="-685800" y="90755"/>
            <a:ext cx="8229600" cy="79811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2400" b="1" dirty="0" smtClean="0">
                <a:solidFill>
                  <a:schemeClr val="tx2"/>
                </a:solidFill>
              </a:rPr>
              <a:t>VCE Revolutions</a:t>
            </a:r>
            <a:endParaRPr lang="en-AU" sz="2400" b="1" dirty="0">
              <a:solidFill>
                <a:schemeClr val="tx2"/>
              </a:solidFill>
            </a:endParaRPr>
          </a:p>
        </p:txBody>
      </p:sp>
      <p:sp>
        <p:nvSpPr>
          <p:cNvPr id="7" name="Title 1"/>
          <p:cNvSpPr txBox="1">
            <a:spLocks/>
          </p:cNvSpPr>
          <p:nvPr/>
        </p:nvSpPr>
        <p:spPr>
          <a:xfrm>
            <a:off x="2142542" y="702255"/>
            <a:ext cx="2572916" cy="4920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1600" dirty="0" smtClean="0">
                <a:solidFill>
                  <a:schemeClr val="tx2"/>
                </a:solidFill>
              </a:rPr>
              <a:t>Homework Task </a:t>
            </a:r>
            <a:r>
              <a:rPr lang="en-AU" sz="1600" dirty="0" smtClean="0">
                <a:solidFill>
                  <a:schemeClr val="tx2"/>
                </a:solidFill>
              </a:rPr>
              <a:t>Week 4</a:t>
            </a:r>
            <a:endParaRPr lang="en-AU" sz="1600" dirty="0">
              <a:solidFill>
                <a:schemeClr val="tx2"/>
              </a:solidFill>
            </a:endParaRPr>
          </a:p>
        </p:txBody>
      </p:sp>
      <p:sp>
        <p:nvSpPr>
          <p:cNvPr id="10" name="TextBox 9"/>
          <p:cNvSpPr txBox="1"/>
          <p:nvPr/>
        </p:nvSpPr>
        <p:spPr>
          <a:xfrm>
            <a:off x="4720707" y="146130"/>
            <a:ext cx="1857375" cy="3683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AU" dirty="0"/>
              <a:t>Date: </a:t>
            </a:r>
            <a:fld id="{F4396767-8B2D-4B3F-B5EA-B55FA2941C63}" type="datetime1">
              <a:rPr lang="en-AU"/>
              <a:pPr>
                <a:defRPr/>
              </a:pPr>
              <a:t>18/02/2015</a:t>
            </a:fld>
            <a:endParaRPr lang="en-AU" dirty="0"/>
          </a:p>
        </p:txBody>
      </p:sp>
      <p:sp>
        <p:nvSpPr>
          <p:cNvPr id="9" name="Rectangle 8"/>
          <p:cNvSpPr/>
          <p:nvPr/>
        </p:nvSpPr>
        <p:spPr>
          <a:xfrm>
            <a:off x="457200" y="1149010"/>
            <a:ext cx="5618454" cy="23283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AU" dirty="0">
                <a:solidFill>
                  <a:schemeClr val="tx1"/>
                </a:solidFill>
              </a:rPr>
              <a:t>d. To what extent is this representation useful in understanding the tension and conflict that were generated in the traditional society? Give reasons for your answer.</a:t>
            </a:r>
          </a:p>
          <a:p>
            <a:pPr algn="r">
              <a:defRPr/>
            </a:pPr>
            <a:r>
              <a:rPr lang="en-AU" dirty="0">
                <a:solidFill>
                  <a:schemeClr val="tx1"/>
                </a:solidFill>
              </a:rPr>
              <a:t>10 Marks</a:t>
            </a:r>
          </a:p>
          <a:p>
            <a:pPr>
              <a:defRPr/>
            </a:pPr>
            <a:r>
              <a:rPr lang="en-AU" dirty="0" smtClean="0">
                <a:solidFill>
                  <a:schemeClr val="tx1"/>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AU" dirty="0">
              <a:solidFill>
                <a:schemeClr val="tx1"/>
              </a:solidFill>
            </a:endParaRPr>
          </a:p>
          <a:p>
            <a:pPr algn="r">
              <a:defRPr/>
            </a:pPr>
            <a:endParaRPr lang="en-AU" dirty="0">
              <a:solidFill>
                <a:schemeClr val="tx1"/>
              </a:solidFill>
            </a:endParaRPr>
          </a:p>
          <a:p>
            <a:pPr>
              <a:defRPr/>
            </a:pPr>
            <a:endParaRPr lang="en-AU" dirty="0">
              <a:solidFill>
                <a:schemeClr val="tx1"/>
              </a:solidFill>
            </a:endParaRPr>
          </a:p>
          <a:p>
            <a:pPr>
              <a:defRPr/>
            </a:pPr>
            <a:endParaRPr lang="en-AU" dirty="0">
              <a:solidFill>
                <a:schemeClr val="tx1"/>
              </a:solidFill>
            </a:endParaRPr>
          </a:p>
        </p:txBody>
      </p:sp>
    </p:spTree>
    <p:extLst>
      <p:ext uri="{BB962C8B-B14F-4D97-AF65-F5344CB8AC3E}">
        <p14:creationId xmlns:p14="http://schemas.microsoft.com/office/powerpoint/2010/main" val="2232868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416</Words>
  <Application>Microsoft Office PowerPoint</Application>
  <PresentationFormat>A4 Paper (210x297 mm)</PresentationFormat>
  <Paragraphs>63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DEECD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Cain</dc:creator>
  <cp:lastModifiedBy>Tom Cain</cp:lastModifiedBy>
  <cp:revision>21</cp:revision>
  <cp:lastPrinted>2015-02-18T01:20:33Z</cp:lastPrinted>
  <dcterms:created xsi:type="dcterms:W3CDTF">2014-12-02T01:25:52Z</dcterms:created>
  <dcterms:modified xsi:type="dcterms:W3CDTF">2015-02-18T01:29:29Z</dcterms:modified>
</cp:coreProperties>
</file>